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3" r:id="rId2"/>
    <p:sldId id="264" r:id="rId3"/>
    <p:sldId id="265" r:id="rId4"/>
    <p:sldId id="266" r:id="rId5"/>
    <p:sldId id="267" r:id="rId6"/>
    <p:sldId id="268" r:id="rId7"/>
    <p:sldId id="269" r:id="rId8"/>
    <p:sldId id="27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4" d="100"/>
          <a:sy n="64" d="100"/>
        </p:scale>
        <p:origin x="125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490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370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54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691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59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958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365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55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90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588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76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AD88F-502F-44F7-BFF4-62B7F375E2C9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38D6F-8E64-4FBB-BC47-6C0B6109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5032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C5A34E-079E-40E3-B13E-0AEA812EB2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65" r="11399" b="29332"/>
          <a:stretch/>
        </p:blipFill>
        <p:spPr>
          <a:xfrm>
            <a:off x="0" y="4352"/>
            <a:ext cx="9144000" cy="68405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405237-A6AC-49EB-83B8-8640A85C7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2032" y="4830096"/>
            <a:ext cx="7879936" cy="1647847"/>
          </a:xfrm>
          <a:solidFill>
            <a:srgbClr val="002060">
              <a:alpha val="69804"/>
            </a:srgbClr>
          </a:solidFill>
          <a:ln>
            <a:solidFill>
              <a:schemeClr val="tx1"/>
            </a:solidFill>
          </a:ln>
        </p:spPr>
        <p:txBody>
          <a:bodyPr anchor="ctr">
            <a:noAutofit/>
          </a:bodyPr>
          <a:lstStyle/>
          <a:p>
            <a:r>
              <a:rPr lang="en-US" sz="4400" dirty="0"/>
              <a:t>Identifying Humans in Drone Footage from Local Beaches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2B9BBF-5B21-48A6-9481-FF01D35461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032" y="6510055"/>
            <a:ext cx="7879936" cy="315832"/>
          </a:xfrm>
        </p:spPr>
        <p:txBody>
          <a:bodyPr>
            <a:normAutofit fontScale="92500" lnSpcReduction="20000"/>
          </a:bodyPr>
          <a:lstStyle/>
          <a:p>
            <a:r>
              <a:rPr lang="en-US" sz="2000" i="1" dirty="0"/>
              <a:t>Echelle Burns – Feb 2020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B8C663D-547B-40EB-9647-D2068618BE5B}"/>
              </a:ext>
            </a:extLst>
          </p:cNvPr>
          <p:cNvSpPr txBox="1">
            <a:spLocks/>
          </p:cNvSpPr>
          <p:nvPr/>
        </p:nvSpPr>
        <p:spPr>
          <a:xfrm>
            <a:off x="-125224" y="0"/>
            <a:ext cx="2086337" cy="3158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i="1" dirty="0"/>
              <a:t>Photo by Patrick Rex</a:t>
            </a:r>
          </a:p>
        </p:txBody>
      </p:sp>
    </p:spTree>
    <p:extLst>
      <p:ext uri="{BB962C8B-B14F-4D97-AF65-F5344CB8AC3E}">
        <p14:creationId xmlns:p14="http://schemas.microsoft.com/office/powerpoint/2010/main" val="1523908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AD5501-CA4E-42E4-B4EC-226E293F50AD}"/>
              </a:ext>
            </a:extLst>
          </p:cNvPr>
          <p:cNvSpPr txBox="1"/>
          <p:nvPr/>
        </p:nvSpPr>
        <p:spPr>
          <a:xfrm>
            <a:off x="0" y="-2658"/>
            <a:ext cx="9144000" cy="600164"/>
          </a:xfrm>
          <a:prstGeom prst="rect">
            <a:avLst/>
          </a:prstGeom>
          <a:gradFill>
            <a:gsLst>
              <a:gs pos="0">
                <a:srgbClr val="1F4E79"/>
              </a:gs>
              <a:gs pos="27000">
                <a:srgbClr val="1F4E79"/>
              </a:gs>
              <a:gs pos="74000">
                <a:srgbClr val="1F4E79">
                  <a:alpha val="50000"/>
                </a:srgbClr>
              </a:gs>
              <a:gs pos="51000">
                <a:srgbClr val="1F4E79">
                  <a:alpha val="75000"/>
                </a:srgbClr>
              </a:gs>
              <a:gs pos="100000">
                <a:srgbClr val="1F4E79">
                  <a:alpha val="0"/>
                </a:srgbClr>
              </a:gs>
            </a:gsLst>
            <a:lin ang="0" scaled="0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300" i="1" dirty="0">
                <a:latin typeface="Calibri" panose="020F0502020204030204" pitchFamily="34" charset="0"/>
                <a:cs typeface="Calibri" panose="020F0502020204030204" pitchFamily="34" charset="0"/>
              </a:rPr>
              <a:t>Introduction: The Problem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808E7A-6AD2-4594-9442-8A20FDB3EE68}"/>
              </a:ext>
            </a:extLst>
          </p:cNvPr>
          <p:cNvSpPr txBox="1">
            <a:spLocks/>
          </p:cNvSpPr>
          <p:nvPr/>
        </p:nvSpPr>
        <p:spPr>
          <a:xfrm>
            <a:off x="213360" y="888396"/>
            <a:ext cx="8717280" cy="5786724"/>
          </a:xfrm>
          <a:prstGeom prst="rect">
            <a:avLst/>
          </a:prstGeom>
          <a:solidFill>
            <a:srgbClr val="000000">
              <a:alpha val="67059"/>
            </a:srgbClr>
          </a:solidFill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Shark Attacks are glorified in the media</a:t>
            </a:r>
          </a:p>
          <a:p>
            <a:r>
              <a:rPr lang="en-US" sz="3200" dirty="0">
                <a:sym typeface="Wingdings" panose="05000000000000000000" pitchFamily="2" charset="2"/>
              </a:rPr>
              <a:t>Shark attacks do not occur as frequently as portrayed by pop culture</a:t>
            </a: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r>
              <a:rPr lang="en-US" sz="3200" dirty="0">
                <a:sym typeface="Wingdings" panose="05000000000000000000" pitchFamily="2" charset="2"/>
              </a:rPr>
              <a:t>No current research on the </a:t>
            </a:r>
            <a:r>
              <a:rPr lang="en-US" sz="3200" dirty="0" err="1">
                <a:sym typeface="Wingdings" panose="05000000000000000000" pitchFamily="2" charset="2"/>
              </a:rPr>
              <a:t>spatio</a:t>
            </a:r>
            <a:r>
              <a:rPr lang="en-US" sz="3200" dirty="0">
                <a:sym typeface="Wingdings" panose="05000000000000000000" pitchFamily="2" charset="2"/>
              </a:rPr>
              <a:t>-temporal overlap between White Sharks (</a:t>
            </a:r>
            <a:r>
              <a:rPr lang="en-US" sz="3200" i="1" dirty="0"/>
              <a:t>Carcharodon </a:t>
            </a:r>
            <a:r>
              <a:rPr lang="en-US" sz="3200" i="1" dirty="0" err="1"/>
              <a:t>carcharias</a:t>
            </a:r>
            <a:r>
              <a:rPr lang="en-US" sz="3200" i="1" dirty="0"/>
              <a:t>) </a:t>
            </a:r>
            <a:r>
              <a:rPr lang="en-US" sz="3200" dirty="0"/>
              <a:t>and beach recreationalists</a:t>
            </a:r>
          </a:p>
          <a:p>
            <a:endParaRPr lang="en-US" sz="3200" dirty="0">
              <a:solidFill>
                <a:schemeClr val="accent1">
                  <a:lumMod val="40000"/>
                  <a:lumOff val="60000"/>
                </a:schemeClr>
              </a:solidFill>
              <a:sym typeface="Wingdings" panose="05000000000000000000" pitchFamily="2" charset="2"/>
            </a:endParaRPr>
          </a:p>
        </p:txBody>
      </p:sp>
      <p:pic>
        <p:nvPicPr>
          <p:cNvPr id="3074" name="Picture 2" descr="Image result for jaws image">
            <a:extLst>
              <a:ext uri="{FF2B5EF4-FFF2-40B4-BE49-F238E27FC236}">
                <a16:creationId xmlns:a16="http://schemas.microsoft.com/office/drawing/2014/main" id="{42E59EE6-2CC9-4F6A-81FB-270F3254C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1397" y="2677330"/>
            <a:ext cx="1557061" cy="2208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news article shark attack">
            <a:extLst>
              <a:ext uri="{FF2B5EF4-FFF2-40B4-BE49-F238E27FC236}">
                <a16:creationId xmlns:a16="http://schemas.microsoft.com/office/drawing/2014/main" id="{7023DD95-7CA6-4F3F-BC6F-5CA8E0456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31" y="2677331"/>
            <a:ext cx="3756419" cy="2208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Image result for news article shark attack">
            <a:extLst>
              <a:ext uri="{FF2B5EF4-FFF2-40B4-BE49-F238E27FC236}">
                <a16:creationId xmlns:a16="http://schemas.microsoft.com/office/drawing/2014/main" id="{0D171DBD-E1C5-401C-8CE4-47ABA8E08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1706" y="2677331"/>
            <a:ext cx="2948934" cy="2208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4917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AD5501-CA4E-42E4-B4EC-226E293F50AD}"/>
              </a:ext>
            </a:extLst>
          </p:cNvPr>
          <p:cNvSpPr txBox="1"/>
          <p:nvPr/>
        </p:nvSpPr>
        <p:spPr>
          <a:xfrm>
            <a:off x="0" y="-2658"/>
            <a:ext cx="9144000" cy="600164"/>
          </a:xfrm>
          <a:prstGeom prst="rect">
            <a:avLst/>
          </a:prstGeom>
          <a:gradFill>
            <a:gsLst>
              <a:gs pos="0">
                <a:srgbClr val="1F4E79"/>
              </a:gs>
              <a:gs pos="27000">
                <a:srgbClr val="1F4E79"/>
              </a:gs>
              <a:gs pos="74000">
                <a:srgbClr val="1F4E79">
                  <a:alpha val="50000"/>
                </a:srgbClr>
              </a:gs>
              <a:gs pos="51000">
                <a:srgbClr val="1F4E79">
                  <a:alpha val="75000"/>
                </a:srgbClr>
              </a:gs>
              <a:gs pos="100000">
                <a:srgbClr val="1F4E79">
                  <a:alpha val="0"/>
                </a:srgbClr>
              </a:gs>
            </a:gsLst>
            <a:lin ang="0" scaled="0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300" i="1" dirty="0">
                <a:latin typeface="Calibri" panose="020F0502020204030204" pitchFamily="34" charset="0"/>
                <a:cs typeface="Calibri" panose="020F0502020204030204" pitchFamily="34" charset="0"/>
              </a:rPr>
              <a:t>Introduction: The Solution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808E7A-6AD2-4594-9442-8A20FDB3EE68}"/>
              </a:ext>
            </a:extLst>
          </p:cNvPr>
          <p:cNvSpPr txBox="1">
            <a:spLocks/>
          </p:cNvSpPr>
          <p:nvPr/>
        </p:nvSpPr>
        <p:spPr>
          <a:xfrm>
            <a:off x="213360" y="888396"/>
            <a:ext cx="8717280" cy="5786724"/>
          </a:xfrm>
          <a:prstGeom prst="rect">
            <a:avLst/>
          </a:prstGeom>
          <a:solidFill>
            <a:srgbClr val="000000">
              <a:alpha val="67059"/>
            </a:srgbClr>
          </a:solidFill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Drone Technology in Marine Biology: </a:t>
            </a:r>
          </a:p>
          <a:p>
            <a:r>
              <a:rPr lang="en-US" sz="3200" dirty="0">
                <a:sym typeface="Wingdings" panose="05000000000000000000" pitchFamily="2" charset="2"/>
              </a:rPr>
              <a:t>Increasingly popular</a:t>
            </a:r>
          </a:p>
          <a:p>
            <a:r>
              <a:rPr lang="en-US" sz="3200" dirty="0">
                <a:sym typeface="Wingdings" panose="05000000000000000000" pitchFamily="2" charset="2"/>
              </a:rPr>
              <a:t>Allows observation of animals without influencing their behavior</a:t>
            </a:r>
          </a:p>
          <a:p>
            <a:pPr marL="0" indent="0">
              <a:buNone/>
            </a:pPr>
            <a:endParaRPr lang="en-US" sz="3200" dirty="0">
              <a:solidFill>
                <a:schemeClr val="accent1">
                  <a:lumMod val="40000"/>
                  <a:lumOff val="60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Caveats: </a:t>
            </a:r>
          </a:p>
          <a:p>
            <a:r>
              <a:rPr lang="en-US" sz="3200" dirty="0">
                <a:sym typeface="Wingdings" panose="05000000000000000000" pitchFamily="2" charset="2"/>
              </a:rPr>
              <a:t>Amount of footage increases substantially with each drone flight</a:t>
            </a:r>
          </a:p>
          <a:p>
            <a:r>
              <a:rPr lang="en-US" sz="3200" dirty="0">
                <a:sym typeface="Wingdings" panose="05000000000000000000" pitchFamily="2" charset="2"/>
              </a:rPr>
              <a:t>Need a fast way to identify whether humans are present in a image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685A14C-987A-4ADA-9294-837B5ABCEA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040" y="0"/>
            <a:ext cx="3008811" cy="2266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1902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AD5501-CA4E-42E4-B4EC-226E293F50AD}"/>
              </a:ext>
            </a:extLst>
          </p:cNvPr>
          <p:cNvSpPr txBox="1"/>
          <p:nvPr/>
        </p:nvSpPr>
        <p:spPr>
          <a:xfrm>
            <a:off x="0" y="-2658"/>
            <a:ext cx="9144000" cy="600164"/>
          </a:xfrm>
          <a:prstGeom prst="rect">
            <a:avLst/>
          </a:prstGeom>
          <a:gradFill>
            <a:gsLst>
              <a:gs pos="0">
                <a:srgbClr val="1F4E79"/>
              </a:gs>
              <a:gs pos="27000">
                <a:srgbClr val="1F4E79"/>
              </a:gs>
              <a:gs pos="74000">
                <a:srgbClr val="1F4E79">
                  <a:alpha val="50000"/>
                </a:srgbClr>
              </a:gs>
              <a:gs pos="51000">
                <a:srgbClr val="1F4E79">
                  <a:alpha val="75000"/>
                </a:srgbClr>
              </a:gs>
              <a:gs pos="100000">
                <a:srgbClr val="1F4E79">
                  <a:alpha val="0"/>
                </a:srgbClr>
              </a:gs>
            </a:gsLst>
            <a:lin ang="0" scaled="0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300" i="1" dirty="0">
                <a:latin typeface="Calibri" panose="020F0502020204030204" pitchFamily="34" charset="0"/>
                <a:cs typeface="Calibri" panose="020F0502020204030204" pitchFamily="34" charset="0"/>
              </a:rPr>
              <a:t>Introduction: Project Objectives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808E7A-6AD2-4594-9442-8A20FDB3EE68}"/>
              </a:ext>
            </a:extLst>
          </p:cNvPr>
          <p:cNvSpPr txBox="1">
            <a:spLocks/>
          </p:cNvSpPr>
          <p:nvPr/>
        </p:nvSpPr>
        <p:spPr>
          <a:xfrm>
            <a:off x="213360" y="888396"/>
            <a:ext cx="8717280" cy="5786724"/>
          </a:xfrm>
          <a:prstGeom prst="rect">
            <a:avLst/>
          </a:prstGeom>
          <a:solidFill>
            <a:srgbClr val="000000">
              <a:alpha val="67059"/>
            </a:srgbClr>
          </a:solidFill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Objectives: </a:t>
            </a:r>
          </a:p>
          <a:p>
            <a:r>
              <a:rPr lang="en-US" sz="3200" dirty="0">
                <a:sym typeface="Wingdings" panose="05000000000000000000" pitchFamily="2" charset="2"/>
              </a:rPr>
              <a:t>Use a Deep Neural Network to identify how many people are present in each drone still image</a:t>
            </a:r>
          </a:p>
          <a:p>
            <a:pPr marL="0" indent="0">
              <a:buNone/>
            </a:pPr>
            <a:endParaRPr lang="en-US" sz="3200" dirty="0">
              <a:solidFill>
                <a:schemeClr val="accent1">
                  <a:lumMod val="40000"/>
                  <a:lumOff val="60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3200" dirty="0">
              <a:solidFill>
                <a:schemeClr val="accent1">
                  <a:lumMod val="40000"/>
                  <a:lumOff val="60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3200" dirty="0">
              <a:solidFill>
                <a:schemeClr val="accent1">
                  <a:lumMod val="40000"/>
                  <a:lumOff val="60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3200" dirty="0">
              <a:solidFill>
                <a:schemeClr val="accent1">
                  <a:lumMod val="40000"/>
                  <a:lumOff val="60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Audience: </a:t>
            </a:r>
          </a:p>
          <a:p>
            <a:r>
              <a:rPr lang="en-US" sz="3200" dirty="0">
                <a:sym typeface="Wingdings" panose="05000000000000000000" pitchFamily="2" charset="2"/>
              </a:rPr>
              <a:t>Researchers with similar problems or who are trying to answer similar research questions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AF17BA-A50B-473E-828C-0B2504406D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65" r="11399" b="29332"/>
          <a:stretch/>
        </p:blipFill>
        <p:spPr>
          <a:xfrm>
            <a:off x="695904" y="2823753"/>
            <a:ext cx="2031356" cy="1519648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1F7B690-7436-490B-9485-F9C1EA26D05C}"/>
              </a:ext>
            </a:extLst>
          </p:cNvPr>
          <p:cNvSpPr/>
          <p:nvPr/>
        </p:nvSpPr>
        <p:spPr>
          <a:xfrm>
            <a:off x="4124904" y="2846613"/>
            <a:ext cx="18288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9E35AB8-090E-4F8B-9632-3476935F271A}"/>
              </a:ext>
            </a:extLst>
          </p:cNvPr>
          <p:cNvSpPr/>
          <p:nvPr/>
        </p:nvSpPr>
        <p:spPr>
          <a:xfrm>
            <a:off x="4124904" y="3451860"/>
            <a:ext cx="18288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51A807D-70F7-4F2E-9B4D-F1644E124A2C}"/>
              </a:ext>
            </a:extLst>
          </p:cNvPr>
          <p:cNvSpPr/>
          <p:nvPr/>
        </p:nvSpPr>
        <p:spPr>
          <a:xfrm>
            <a:off x="4124904" y="4057107"/>
            <a:ext cx="182880" cy="18288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29EB5CC-22C3-452F-874A-FCD1517A3320}"/>
              </a:ext>
            </a:extLst>
          </p:cNvPr>
          <p:cNvSpPr/>
          <p:nvPr/>
        </p:nvSpPr>
        <p:spPr>
          <a:xfrm>
            <a:off x="5294576" y="2663190"/>
            <a:ext cx="182880" cy="182880"/>
          </a:xfrm>
          <a:prstGeom prst="ellipse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46E409C-D537-4C58-9F85-F60ABE8E3AA9}"/>
              </a:ext>
            </a:extLst>
          </p:cNvPr>
          <p:cNvSpPr/>
          <p:nvPr/>
        </p:nvSpPr>
        <p:spPr>
          <a:xfrm>
            <a:off x="5294576" y="3232210"/>
            <a:ext cx="182880" cy="182880"/>
          </a:xfrm>
          <a:prstGeom prst="ellipse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28CF82B-4E8F-489F-8494-F7C76B55D60D}"/>
              </a:ext>
            </a:extLst>
          </p:cNvPr>
          <p:cNvSpPr/>
          <p:nvPr/>
        </p:nvSpPr>
        <p:spPr>
          <a:xfrm>
            <a:off x="5286956" y="3804618"/>
            <a:ext cx="182880" cy="182880"/>
          </a:xfrm>
          <a:prstGeom prst="ellipse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A10CBCE-1CD4-4584-9DBE-01C36B1A709F}"/>
              </a:ext>
            </a:extLst>
          </p:cNvPr>
          <p:cNvSpPr/>
          <p:nvPr/>
        </p:nvSpPr>
        <p:spPr>
          <a:xfrm>
            <a:off x="5294576" y="4415124"/>
            <a:ext cx="182880" cy="182880"/>
          </a:xfrm>
          <a:prstGeom prst="ellipse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70F0BA3-F02E-4BD1-AE09-D59844FE0FA1}"/>
              </a:ext>
            </a:extLst>
          </p:cNvPr>
          <p:cNvCxnSpPr>
            <a:stCxn id="6" idx="3"/>
          </p:cNvCxnSpPr>
          <p:nvPr/>
        </p:nvCxnSpPr>
        <p:spPr>
          <a:xfrm flipV="1">
            <a:off x="2727260" y="2938053"/>
            <a:ext cx="1397644" cy="6455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4DFC64-158E-4DCE-B694-4114F59007AA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2727260" y="3543300"/>
            <a:ext cx="1397644" cy="402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ADBB826-9142-4C25-B8EC-6A1F26387C50}"/>
              </a:ext>
            </a:extLst>
          </p:cNvPr>
          <p:cNvCxnSpPr>
            <a:cxnSpLocks/>
            <a:stCxn id="6" idx="3"/>
            <a:endCxn id="8" idx="2"/>
          </p:cNvCxnSpPr>
          <p:nvPr/>
        </p:nvCxnSpPr>
        <p:spPr>
          <a:xfrm>
            <a:off x="2727260" y="3583577"/>
            <a:ext cx="1397644" cy="5649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F073EFB-C46E-40F9-86B3-25E585E91637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4307784" y="2754630"/>
            <a:ext cx="986792" cy="1770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AC7B240-CF7D-43E4-AD37-5ABF4D0940B4}"/>
              </a:ext>
            </a:extLst>
          </p:cNvPr>
          <p:cNvCxnSpPr>
            <a:cxnSpLocks/>
            <a:stCxn id="2" idx="6"/>
            <a:endCxn id="10" idx="2"/>
          </p:cNvCxnSpPr>
          <p:nvPr/>
        </p:nvCxnSpPr>
        <p:spPr>
          <a:xfrm>
            <a:off x="4307784" y="2938053"/>
            <a:ext cx="986792" cy="3855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999BA45-D17E-47EB-A17A-3D03D1B80FEA}"/>
              </a:ext>
            </a:extLst>
          </p:cNvPr>
          <p:cNvCxnSpPr>
            <a:cxnSpLocks/>
            <a:endCxn id="11" idx="2"/>
          </p:cNvCxnSpPr>
          <p:nvPr/>
        </p:nvCxnSpPr>
        <p:spPr>
          <a:xfrm>
            <a:off x="4307784" y="2938053"/>
            <a:ext cx="979172" cy="9580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D93C940-61D6-482D-A23D-C52B9F0C286C}"/>
              </a:ext>
            </a:extLst>
          </p:cNvPr>
          <p:cNvCxnSpPr>
            <a:cxnSpLocks/>
            <a:endCxn id="12" idx="2"/>
          </p:cNvCxnSpPr>
          <p:nvPr/>
        </p:nvCxnSpPr>
        <p:spPr>
          <a:xfrm>
            <a:off x="4307784" y="2931697"/>
            <a:ext cx="986792" cy="15748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CB87783-20C5-499C-AF08-E8D353E16AA2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4307784" y="2754630"/>
            <a:ext cx="986792" cy="7886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FD64687-DF82-4770-8716-E79F5790899A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4307784" y="3323650"/>
            <a:ext cx="986792" cy="2196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0BCF921-54DC-4444-9B6F-B3C9CD0651BC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>
            <a:off x="4307784" y="3543300"/>
            <a:ext cx="979172" cy="352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BEDAFF3-7D7A-425E-A11F-E2D800403F4A}"/>
              </a:ext>
            </a:extLst>
          </p:cNvPr>
          <p:cNvCxnSpPr>
            <a:cxnSpLocks/>
            <a:stCxn id="7" idx="6"/>
            <a:endCxn id="12" idx="2"/>
          </p:cNvCxnSpPr>
          <p:nvPr/>
        </p:nvCxnSpPr>
        <p:spPr>
          <a:xfrm>
            <a:off x="4307784" y="3543300"/>
            <a:ext cx="986792" cy="9632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BDB75E6-2797-47CD-9BB1-FE6CE3F76A89}"/>
              </a:ext>
            </a:extLst>
          </p:cNvPr>
          <p:cNvCxnSpPr>
            <a:cxnSpLocks/>
            <a:stCxn id="8" idx="5"/>
            <a:endCxn id="9" idx="2"/>
          </p:cNvCxnSpPr>
          <p:nvPr/>
        </p:nvCxnSpPr>
        <p:spPr>
          <a:xfrm flipV="1">
            <a:off x="4281002" y="2754630"/>
            <a:ext cx="1013574" cy="14585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FDA026A-5489-4F15-BBDA-3C97AAE498B2}"/>
              </a:ext>
            </a:extLst>
          </p:cNvPr>
          <p:cNvCxnSpPr>
            <a:cxnSpLocks/>
            <a:stCxn id="8" idx="6"/>
            <a:endCxn id="10" idx="2"/>
          </p:cNvCxnSpPr>
          <p:nvPr/>
        </p:nvCxnSpPr>
        <p:spPr>
          <a:xfrm flipV="1">
            <a:off x="4307784" y="3323650"/>
            <a:ext cx="986792" cy="8248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6CC3B9F-5177-4CFB-83C8-18D1AAD0252D}"/>
              </a:ext>
            </a:extLst>
          </p:cNvPr>
          <p:cNvCxnSpPr>
            <a:cxnSpLocks/>
            <a:stCxn id="8" idx="6"/>
            <a:endCxn id="11" idx="2"/>
          </p:cNvCxnSpPr>
          <p:nvPr/>
        </p:nvCxnSpPr>
        <p:spPr>
          <a:xfrm flipV="1">
            <a:off x="4307784" y="3896058"/>
            <a:ext cx="979172" cy="2524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91A53FC-3915-4761-A8BD-D09AED5A262F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4307784" y="4148547"/>
            <a:ext cx="986792" cy="3580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49B21BD-1A8D-425A-9F15-A458857AFB47}"/>
              </a:ext>
            </a:extLst>
          </p:cNvPr>
          <p:cNvCxnSpPr>
            <a:cxnSpLocks/>
            <a:stCxn id="9" idx="6"/>
            <a:endCxn id="63" idx="1"/>
          </p:cNvCxnSpPr>
          <p:nvPr/>
        </p:nvCxnSpPr>
        <p:spPr>
          <a:xfrm>
            <a:off x="5477456" y="2754630"/>
            <a:ext cx="1285362" cy="7588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7B44AB9-52EE-46E6-83AB-FEFBCB023E8B}"/>
              </a:ext>
            </a:extLst>
          </p:cNvPr>
          <p:cNvSpPr txBox="1"/>
          <p:nvPr/>
        </p:nvSpPr>
        <p:spPr>
          <a:xfrm>
            <a:off x="6762818" y="3282633"/>
            <a:ext cx="156324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/>
              <a:t>11 humans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60CF7D5-3698-4E7B-BCF9-1B825D298A61}"/>
              </a:ext>
            </a:extLst>
          </p:cNvPr>
          <p:cNvCxnSpPr>
            <a:cxnSpLocks/>
            <a:stCxn id="10" idx="6"/>
            <a:endCxn id="63" idx="1"/>
          </p:cNvCxnSpPr>
          <p:nvPr/>
        </p:nvCxnSpPr>
        <p:spPr>
          <a:xfrm>
            <a:off x="5477456" y="3323650"/>
            <a:ext cx="1285362" cy="1898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436DA28-3D5D-4994-9DEA-B66EECBC22BB}"/>
              </a:ext>
            </a:extLst>
          </p:cNvPr>
          <p:cNvCxnSpPr>
            <a:cxnSpLocks/>
            <a:stCxn id="11" idx="6"/>
            <a:endCxn id="63" idx="1"/>
          </p:cNvCxnSpPr>
          <p:nvPr/>
        </p:nvCxnSpPr>
        <p:spPr>
          <a:xfrm flipV="1">
            <a:off x="5469836" y="3513466"/>
            <a:ext cx="1292982" cy="3825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517E9CA-B3AE-4F1E-96D2-E10A07A83F2C}"/>
              </a:ext>
            </a:extLst>
          </p:cNvPr>
          <p:cNvCxnSpPr>
            <a:cxnSpLocks/>
            <a:stCxn id="12" idx="6"/>
            <a:endCxn id="63" idx="1"/>
          </p:cNvCxnSpPr>
          <p:nvPr/>
        </p:nvCxnSpPr>
        <p:spPr>
          <a:xfrm flipV="1">
            <a:off x="5477456" y="3513466"/>
            <a:ext cx="1285362" cy="9930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742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AD5501-CA4E-42E4-B4EC-226E293F50AD}"/>
              </a:ext>
            </a:extLst>
          </p:cNvPr>
          <p:cNvSpPr txBox="1"/>
          <p:nvPr/>
        </p:nvSpPr>
        <p:spPr>
          <a:xfrm>
            <a:off x="0" y="-2658"/>
            <a:ext cx="9144000" cy="600164"/>
          </a:xfrm>
          <a:prstGeom prst="rect">
            <a:avLst/>
          </a:prstGeom>
          <a:gradFill>
            <a:gsLst>
              <a:gs pos="0">
                <a:srgbClr val="1F4E79"/>
              </a:gs>
              <a:gs pos="27000">
                <a:srgbClr val="1F4E79"/>
              </a:gs>
              <a:gs pos="74000">
                <a:srgbClr val="1F4E79">
                  <a:alpha val="50000"/>
                </a:srgbClr>
              </a:gs>
              <a:gs pos="51000">
                <a:srgbClr val="1F4E79">
                  <a:alpha val="75000"/>
                </a:srgbClr>
              </a:gs>
              <a:gs pos="100000">
                <a:srgbClr val="1F4E79">
                  <a:alpha val="0"/>
                </a:srgbClr>
              </a:gs>
            </a:gsLst>
            <a:lin ang="0" scaled="0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300" i="1" dirty="0">
                <a:latin typeface="Calibri" panose="020F0502020204030204" pitchFamily="34" charset="0"/>
                <a:cs typeface="Calibri" panose="020F0502020204030204" pitchFamily="34" charset="0"/>
              </a:rPr>
              <a:t>Data Sources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808E7A-6AD2-4594-9442-8A20FDB3EE68}"/>
              </a:ext>
            </a:extLst>
          </p:cNvPr>
          <p:cNvSpPr txBox="1">
            <a:spLocks/>
          </p:cNvSpPr>
          <p:nvPr/>
        </p:nvSpPr>
        <p:spPr>
          <a:xfrm>
            <a:off x="213360" y="888396"/>
            <a:ext cx="8717280" cy="5786724"/>
          </a:xfrm>
          <a:prstGeom prst="rect">
            <a:avLst/>
          </a:prstGeom>
          <a:solidFill>
            <a:srgbClr val="000000">
              <a:alpha val="67059"/>
            </a:srgbClr>
          </a:solidFill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ym typeface="Wingdings" panose="05000000000000000000" pitchFamily="2" charset="2"/>
              </a:rPr>
              <a:t>2,465 drone images (3840 x 2160 px) from CSU Long Beach Shark Lab</a:t>
            </a:r>
          </a:p>
          <a:p>
            <a:r>
              <a:rPr lang="en-US" sz="3200" dirty="0">
                <a:sym typeface="Wingdings" panose="05000000000000000000" pitchFamily="2" charset="2"/>
              </a:rPr>
              <a:t>Surveys along beaches in Southern California</a:t>
            </a:r>
          </a:p>
          <a:p>
            <a:r>
              <a:rPr lang="en-US" sz="3200" dirty="0">
                <a:sym typeface="Wingdings" panose="05000000000000000000" pitchFamily="2" charset="2"/>
              </a:rPr>
              <a:t>Include footage of:</a:t>
            </a:r>
          </a:p>
          <a:p>
            <a:pPr lvl="1"/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Beach Recreationalists: </a:t>
            </a:r>
          </a:p>
          <a:p>
            <a:pPr lvl="2"/>
            <a:r>
              <a:rPr lang="en-US" sz="2400" dirty="0">
                <a:sym typeface="Wingdings" panose="05000000000000000000" pitchFamily="2" charset="2"/>
              </a:rPr>
              <a:t>Walking</a:t>
            </a:r>
          </a:p>
          <a:p>
            <a:pPr lvl="2"/>
            <a:r>
              <a:rPr lang="en-US" sz="2400" dirty="0">
                <a:sym typeface="Wingdings" panose="05000000000000000000" pitchFamily="2" charset="2"/>
              </a:rPr>
              <a:t>Wading</a:t>
            </a:r>
          </a:p>
          <a:p>
            <a:pPr lvl="2"/>
            <a:r>
              <a:rPr lang="en-US" sz="2400" dirty="0">
                <a:sym typeface="Wingdings" panose="05000000000000000000" pitchFamily="2" charset="2"/>
              </a:rPr>
              <a:t>Swimming</a:t>
            </a:r>
          </a:p>
          <a:p>
            <a:pPr lvl="2"/>
            <a:r>
              <a:rPr lang="en-US" sz="2400" dirty="0">
                <a:sym typeface="Wingdings" panose="05000000000000000000" pitchFamily="2" charset="2"/>
              </a:rPr>
              <a:t>Paddle boarding</a:t>
            </a:r>
          </a:p>
          <a:p>
            <a:pPr lvl="2"/>
            <a:r>
              <a:rPr lang="en-US" sz="2400" dirty="0">
                <a:sym typeface="Wingdings" panose="05000000000000000000" pitchFamily="2" charset="2"/>
              </a:rPr>
              <a:t>Surfing</a:t>
            </a:r>
          </a:p>
          <a:p>
            <a:pPr lvl="2"/>
            <a:r>
              <a:rPr lang="en-US" sz="2400" dirty="0">
                <a:sym typeface="Wingdings" panose="05000000000000000000" pitchFamily="2" charset="2"/>
              </a:rPr>
              <a:t>Kayaking</a:t>
            </a:r>
          </a:p>
          <a:p>
            <a:pPr lvl="1"/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White Sharks</a:t>
            </a:r>
          </a:p>
          <a:p>
            <a:pPr lvl="1"/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Other marine animals</a:t>
            </a:r>
          </a:p>
        </p:txBody>
      </p:sp>
      <p:pic>
        <p:nvPicPr>
          <p:cNvPr id="4098" name="Picture 2" descr="Image result for beach recreationalists">
            <a:extLst>
              <a:ext uri="{FF2B5EF4-FFF2-40B4-BE49-F238E27FC236}">
                <a16:creationId xmlns:a16="http://schemas.microsoft.com/office/drawing/2014/main" id="{6658E797-1DDE-4FB2-ACFD-2EE310B3E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650" y="3057525"/>
            <a:ext cx="4572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86DB7D-34AA-41AF-951C-12DA0D95D496}"/>
              </a:ext>
            </a:extLst>
          </p:cNvPr>
          <p:cNvSpPr txBox="1"/>
          <p:nvPr/>
        </p:nvSpPr>
        <p:spPr>
          <a:xfrm>
            <a:off x="7252694" y="5931504"/>
            <a:ext cx="183415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/>
              <a:t>Source: Scenic Sotheby’s International Realty</a:t>
            </a:r>
          </a:p>
        </p:txBody>
      </p:sp>
    </p:spTree>
    <p:extLst>
      <p:ext uri="{BB962C8B-B14F-4D97-AF65-F5344CB8AC3E}">
        <p14:creationId xmlns:p14="http://schemas.microsoft.com/office/powerpoint/2010/main" val="4151443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808E7A-6AD2-4594-9442-8A20FDB3EE68}"/>
              </a:ext>
            </a:extLst>
          </p:cNvPr>
          <p:cNvSpPr txBox="1">
            <a:spLocks/>
          </p:cNvSpPr>
          <p:nvPr/>
        </p:nvSpPr>
        <p:spPr>
          <a:xfrm>
            <a:off x="213360" y="888396"/>
            <a:ext cx="8717280" cy="5786724"/>
          </a:xfrm>
          <a:prstGeom prst="rect">
            <a:avLst/>
          </a:prstGeom>
          <a:solidFill>
            <a:srgbClr val="000000">
              <a:alpha val="67059"/>
            </a:srgbClr>
          </a:solidFill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ym typeface="Wingdings" panose="05000000000000000000" pitchFamily="2" charset="2"/>
              </a:rPr>
              <a:t>Images resized (960 x 540 px) to make labeling easier</a:t>
            </a:r>
          </a:p>
          <a:p>
            <a:r>
              <a:rPr lang="en-US" sz="3200" dirty="0">
                <a:sym typeface="Wingdings" panose="05000000000000000000" pitchFamily="2" charset="2"/>
              </a:rPr>
              <a:t>Manual labeling by placing dots on locations of humans</a:t>
            </a: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r>
              <a:rPr lang="en-US" sz="3200" dirty="0">
                <a:sym typeface="Wingdings" panose="05000000000000000000" pitchFamily="2" charset="2"/>
              </a:rPr>
              <a:t> Labeled images saved in black and white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AD5501-CA4E-42E4-B4EC-226E293F50AD}"/>
              </a:ext>
            </a:extLst>
          </p:cNvPr>
          <p:cNvSpPr txBox="1"/>
          <p:nvPr/>
        </p:nvSpPr>
        <p:spPr>
          <a:xfrm>
            <a:off x="0" y="-2658"/>
            <a:ext cx="9144000" cy="600164"/>
          </a:xfrm>
          <a:prstGeom prst="rect">
            <a:avLst/>
          </a:prstGeom>
          <a:gradFill>
            <a:gsLst>
              <a:gs pos="0">
                <a:srgbClr val="1F4E79"/>
              </a:gs>
              <a:gs pos="27000">
                <a:srgbClr val="1F4E79"/>
              </a:gs>
              <a:gs pos="74000">
                <a:srgbClr val="1F4E79">
                  <a:alpha val="50000"/>
                </a:srgbClr>
              </a:gs>
              <a:gs pos="51000">
                <a:srgbClr val="1F4E79">
                  <a:alpha val="75000"/>
                </a:srgbClr>
              </a:gs>
              <a:gs pos="100000">
                <a:srgbClr val="1F4E79">
                  <a:alpha val="0"/>
                </a:srgbClr>
              </a:gs>
            </a:gsLst>
            <a:lin ang="0" scaled="0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300" i="1" dirty="0">
                <a:latin typeface="Calibri" panose="020F0502020204030204" pitchFamily="34" charset="0"/>
                <a:cs typeface="Calibri" panose="020F0502020204030204" pitchFamily="34" charset="0"/>
              </a:rPr>
              <a:t>Methods: Image Labeling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339FA1C-F94E-4B90-9B87-399FE0DEC6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19" t="31058" r="60256" b="26880"/>
          <a:stretch/>
        </p:blipFill>
        <p:spPr bwMode="auto">
          <a:xfrm>
            <a:off x="304799" y="3134622"/>
            <a:ext cx="2563468" cy="2237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3EA1700F-C56F-4DE4-9DDC-5D2D28A7BD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19" t="31058" r="60256" b="26880"/>
          <a:stretch/>
        </p:blipFill>
        <p:spPr bwMode="auto">
          <a:xfrm>
            <a:off x="3290266" y="3134622"/>
            <a:ext cx="2563468" cy="2237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06BD6A6D-43B5-4B31-8470-03AEAE52C1AF}"/>
              </a:ext>
            </a:extLst>
          </p:cNvPr>
          <p:cNvSpPr/>
          <p:nvPr/>
        </p:nvSpPr>
        <p:spPr>
          <a:xfrm>
            <a:off x="5295900" y="3571875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45289DC-0663-4FE0-BB3D-4C12BCB0EDB4}"/>
              </a:ext>
            </a:extLst>
          </p:cNvPr>
          <p:cNvSpPr/>
          <p:nvPr/>
        </p:nvSpPr>
        <p:spPr>
          <a:xfrm>
            <a:off x="4876800" y="4867275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6DD22CE-90FE-47ED-B169-398BC932420E}"/>
              </a:ext>
            </a:extLst>
          </p:cNvPr>
          <p:cNvSpPr/>
          <p:nvPr/>
        </p:nvSpPr>
        <p:spPr>
          <a:xfrm>
            <a:off x="5057775" y="5143500"/>
            <a:ext cx="91440" cy="91440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2EB1D57-D5B3-4035-A10E-8C31244955FE}"/>
              </a:ext>
            </a:extLst>
          </p:cNvPr>
          <p:cNvSpPr/>
          <p:nvPr/>
        </p:nvSpPr>
        <p:spPr>
          <a:xfrm>
            <a:off x="8258175" y="3571875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91672B3-B9EE-4656-AE08-FE89E896E792}"/>
              </a:ext>
            </a:extLst>
          </p:cNvPr>
          <p:cNvSpPr/>
          <p:nvPr/>
        </p:nvSpPr>
        <p:spPr>
          <a:xfrm>
            <a:off x="7839075" y="4867275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1AD9989-55B1-48D2-8D08-B6D3289D16B7}"/>
              </a:ext>
            </a:extLst>
          </p:cNvPr>
          <p:cNvSpPr/>
          <p:nvPr/>
        </p:nvSpPr>
        <p:spPr>
          <a:xfrm>
            <a:off x="8020050" y="5143500"/>
            <a:ext cx="91440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CF30E3-C067-461A-BE18-140D75353038}"/>
              </a:ext>
            </a:extLst>
          </p:cNvPr>
          <p:cNvSpPr/>
          <p:nvPr/>
        </p:nvSpPr>
        <p:spPr>
          <a:xfrm>
            <a:off x="6275733" y="3134622"/>
            <a:ext cx="2563468" cy="22374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A68F101-BB2E-4F84-8F2F-1BEE33552D96}"/>
              </a:ext>
            </a:extLst>
          </p:cNvPr>
          <p:cNvCxnSpPr>
            <a:cxnSpLocks/>
            <a:stCxn id="5122" idx="3"/>
            <a:endCxn id="7" idx="1"/>
          </p:cNvCxnSpPr>
          <p:nvPr/>
        </p:nvCxnSpPr>
        <p:spPr>
          <a:xfrm>
            <a:off x="2868267" y="4253361"/>
            <a:ext cx="42199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EEF2C3F-0D12-4CAF-9C6C-C425406D1112}"/>
              </a:ext>
            </a:extLst>
          </p:cNvPr>
          <p:cNvCxnSpPr>
            <a:cxnSpLocks/>
          </p:cNvCxnSpPr>
          <p:nvPr/>
        </p:nvCxnSpPr>
        <p:spPr>
          <a:xfrm>
            <a:off x="5853734" y="4253361"/>
            <a:ext cx="42199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66B7F10-E5FD-4027-9DE7-9EE37F48FE7C}"/>
              </a:ext>
            </a:extLst>
          </p:cNvPr>
          <p:cNvSpPr txBox="1"/>
          <p:nvPr/>
        </p:nvSpPr>
        <p:spPr>
          <a:xfrm>
            <a:off x="1024889" y="5360074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33106A-7F87-4181-8CFE-14A0A6D91B96}"/>
              </a:ext>
            </a:extLst>
          </p:cNvPr>
          <p:cNvSpPr txBox="1"/>
          <p:nvPr/>
        </p:nvSpPr>
        <p:spPr>
          <a:xfrm>
            <a:off x="3681019" y="5372100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Manual Labeling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7CA0A4-939B-49ED-92AE-9CBB20228115}"/>
              </a:ext>
            </a:extLst>
          </p:cNvPr>
          <p:cNvSpPr txBox="1"/>
          <p:nvPr/>
        </p:nvSpPr>
        <p:spPr>
          <a:xfrm>
            <a:off x="6791925" y="5360074"/>
            <a:ext cx="1601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Labeled Image</a:t>
            </a:r>
          </a:p>
        </p:txBody>
      </p:sp>
    </p:spTree>
    <p:extLst>
      <p:ext uri="{BB962C8B-B14F-4D97-AF65-F5344CB8AC3E}">
        <p14:creationId xmlns:p14="http://schemas.microsoft.com/office/powerpoint/2010/main" val="3095521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808E7A-6AD2-4594-9442-8A20FDB3EE68}"/>
              </a:ext>
            </a:extLst>
          </p:cNvPr>
          <p:cNvSpPr txBox="1">
            <a:spLocks/>
          </p:cNvSpPr>
          <p:nvPr/>
        </p:nvSpPr>
        <p:spPr>
          <a:xfrm>
            <a:off x="213360" y="714375"/>
            <a:ext cx="8717280" cy="5960745"/>
          </a:xfrm>
          <a:prstGeom prst="rect">
            <a:avLst/>
          </a:prstGeom>
          <a:solidFill>
            <a:srgbClr val="000000">
              <a:alpha val="67059"/>
            </a:srgbClr>
          </a:solidFill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ym typeface="Wingdings" panose="05000000000000000000" pitchFamily="2" charset="2"/>
              </a:rPr>
              <a:t>Resized Images cut into 25 smaller images (192 x 108 px)</a:t>
            </a:r>
          </a:p>
          <a:p>
            <a:pPr lvl="1"/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Increase model efficiency</a:t>
            </a:r>
          </a:p>
          <a:p>
            <a:r>
              <a:rPr lang="en-US" sz="3200" dirty="0">
                <a:sym typeface="Wingdings" panose="05000000000000000000" pitchFamily="2" charset="2"/>
              </a:rPr>
              <a:t>Smaller images changed to grayscale/HSV to increase color contrast</a:t>
            </a: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3200" dirty="0"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AD5501-CA4E-42E4-B4EC-226E293F50AD}"/>
              </a:ext>
            </a:extLst>
          </p:cNvPr>
          <p:cNvSpPr txBox="1"/>
          <p:nvPr/>
        </p:nvSpPr>
        <p:spPr>
          <a:xfrm>
            <a:off x="0" y="-2658"/>
            <a:ext cx="9144000" cy="600164"/>
          </a:xfrm>
          <a:prstGeom prst="rect">
            <a:avLst/>
          </a:prstGeom>
          <a:gradFill>
            <a:gsLst>
              <a:gs pos="0">
                <a:srgbClr val="1F4E79"/>
              </a:gs>
              <a:gs pos="27000">
                <a:srgbClr val="1F4E79"/>
              </a:gs>
              <a:gs pos="74000">
                <a:srgbClr val="1F4E79">
                  <a:alpha val="50000"/>
                </a:srgbClr>
              </a:gs>
              <a:gs pos="51000">
                <a:srgbClr val="1F4E79">
                  <a:alpha val="75000"/>
                </a:srgbClr>
              </a:gs>
              <a:gs pos="100000">
                <a:srgbClr val="1F4E79">
                  <a:alpha val="0"/>
                </a:srgbClr>
              </a:gs>
            </a:gsLst>
            <a:lin ang="0" scaled="0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300" i="1" dirty="0">
                <a:latin typeface="Calibri" panose="020F0502020204030204" pitchFamily="34" charset="0"/>
                <a:cs typeface="Calibri" panose="020F0502020204030204" pitchFamily="34" charset="0"/>
              </a:rPr>
              <a:t>Methods: Image Slicing and Contrast Editing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4D682AE2-DCB6-4904-9F8E-F87C710EB3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8" t="1950" r="955" b="4734"/>
          <a:stretch/>
        </p:blipFill>
        <p:spPr bwMode="auto">
          <a:xfrm>
            <a:off x="213360" y="3283634"/>
            <a:ext cx="5798977" cy="3275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>
            <a:extLst>
              <a:ext uri="{FF2B5EF4-FFF2-40B4-BE49-F238E27FC236}">
                <a16:creationId xmlns:a16="http://schemas.microsoft.com/office/drawing/2014/main" id="{4709CE48-658A-42C0-BF46-59D0D5C80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560" y="5515190"/>
            <a:ext cx="18288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>
            <a:extLst>
              <a:ext uri="{FF2B5EF4-FFF2-40B4-BE49-F238E27FC236}">
                <a16:creationId xmlns:a16="http://schemas.microsoft.com/office/drawing/2014/main" id="{D936991F-A6BE-41A3-A00C-28255519BE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560" y="4390214"/>
            <a:ext cx="18288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10">
            <a:extLst>
              <a:ext uri="{FF2B5EF4-FFF2-40B4-BE49-F238E27FC236}">
                <a16:creationId xmlns:a16="http://schemas.microsoft.com/office/drawing/2014/main" id="{EBE9AF66-E525-47EA-984B-60E30CE22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560" y="3265239"/>
            <a:ext cx="1828800" cy="102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7D4CD01-FE86-472E-ABAE-B442F3CCEDD0}"/>
              </a:ext>
            </a:extLst>
          </p:cNvPr>
          <p:cNvSpPr/>
          <p:nvPr/>
        </p:nvSpPr>
        <p:spPr>
          <a:xfrm>
            <a:off x="1334077" y="5191467"/>
            <a:ext cx="1191237" cy="7371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7806950-0811-4354-B839-FB1DC1905281}"/>
              </a:ext>
            </a:extLst>
          </p:cNvPr>
          <p:cNvSpPr/>
          <p:nvPr/>
        </p:nvSpPr>
        <p:spPr>
          <a:xfrm>
            <a:off x="2525314" y="5191467"/>
            <a:ext cx="1182848" cy="7371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97DE02C-191E-43BC-9688-DCAEADF19F57}"/>
              </a:ext>
            </a:extLst>
          </p:cNvPr>
          <p:cNvSpPr/>
          <p:nvPr/>
        </p:nvSpPr>
        <p:spPr>
          <a:xfrm>
            <a:off x="213360" y="5191467"/>
            <a:ext cx="1120716" cy="7371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E6D0223-3F38-4C6A-B2FE-29380819F73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3708162" y="5600700"/>
            <a:ext cx="2677398" cy="42884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EFB2E8A-350B-4527-ABB7-A653F4D83CBF}"/>
              </a:ext>
            </a:extLst>
          </p:cNvPr>
          <p:cNvCxnSpPr>
            <a:cxnSpLocks/>
            <a:stCxn id="26" idx="0"/>
            <a:endCxn id="24" idx="1"/>
          </p:cNvCxnSpPr>
          <p:nvPr/>
        </p:nvCxnSpPr>
        <p:spPr>
          <a:xfrm flipV="1">
            <a:off x="1929696" y="4904564"/>
            <a:ext cx="4455864" cy="28690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776694B-FE02-44BB-B873-AD6204689BD6}"/>
              </a:ext>
            </a:extLst>
          </p:cNvPr>
          <p:cNvCxnSpPr>
            <a:cxnSpLocks/>
            <a:stCxn id="28" idx="0"/>
            <a:endCxn id="25" idx="1"/>
          </p:cNvCxnSpPr>
          <p:nvPr/>
        </p:nvCxnSpPr>
        <p:spPr>
          <a:xfrm flipV="1">
            <a:off x="773718" y="3779589"/>
            <a:ext cx="5611842" cy="141187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796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483D04-515E-49F1-B72E-4A20F8D377E5}"/>
              </a:ext>
            </a:extLst>
          </p:cNvPr>
          <p:cNvSpPr/>
          <p:nvPr/>
        </p:nvSpPr>
        <p:spPr>
          <a:xfrm>
            <a:off x="133350" y="714375"/>
            <a:ext cx="5279536" cy="27717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808E7A-6AD2-4594-9442-8A20FDB3EE68}"/>
              </a:ext>
            </a:extLst>
          </p:cNvPr>
          <p:cNvSpPr txBox="1">
            <a:spLocks/>
          </p:cNvSpPr>
          <p:nvPr/>
        </p:nvSpPr>
        <p:spPr>
          <a:xfrm>
            <a:off x="5610225" y="1083511"/>
            <a:ext cx="3329940" cy="1868806"/>
          </a:xfrm>
          <a:prstGeom prst="rect">
            <a:avLst/>
          </a:prstGeom>
          <a:solidFill>
            <a:srgbClr val="000000">
              <a:alpha val="67059"/>
            </a:srgbClr>
          </a:solidFill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ym typeface="Wingdings" panose="05000000000000000000" pitchFamily="2" charset="2"/>
              </a:rPr>
              <a:t>521 images with humans present</a:t>
            </a:r>
          </a:p>
          <a:p>
            <a:pPr lvl="1"/>
            <a:r>
              <a:rPr lang="en-US" sz="2800" dirty="0">
                <a:sym typeface="Wingdings" panose="05000000000000000000" pitchFamily="2" charset="2"/>
              </a:rPr>
              <a:t>Most with ≤ 7 humans</a:t>
            </a:r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3200" dirty="0">
              <a:sym typeface="Wingdings" panose="05000000000000000000" pitchFamily="2" charset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AD5501-CA4E-42E4-B4EC-226E293F50AD}"/>
              </a:ext>
            </a:extLst>
          </p:cNvPr>
          <p:cNvSpPr txBox="1"/>
          <p:nvPr/>
        </p:nvSpPr>
        <p:spPr>
          <a:xfrm>
            <a:off x="0" y="-2658"/>
            <a:ext cx="9144000" cy="600164"/>
          </a:xfrm>
          <a:prstGeom prst="rect">
            <a:avLst/>
          </a:prstGeom>
          <a:gradFill>
            <a:gsLst>
              <a:gs pos="0">
                <a:srgbClr val="1F4E79"/>
              </a:gs>
              <a:gs pos="27000">
                <a:srgbClr val="1F4E79"/>
              </a:gs>
              <a:gs pos="74000">
                <a:srgbClr val="1F4E79">
                  <a:alpha val="50000"/>
                </a:srgbClr>
              </a:gs>
              <a:gs pos="51000">
                <a:srgbClr val="1F4E79">
                  <a:alpha val="75000"/>
                </a:srgbClr>
              </a:gs>
              <a:gs pos="100000">
                <a:srgbClr val="1F4E79">
                  <a:alpha val="0"/>
                </a:srgbClr>
              </a:gs>
            </a:gsLst>
            <a:lin ang="0" scaled="0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300" i="1" dirty="0">
                <a:latin typeface="Calibri" panose="020F0502020204030204" pitchFamily="34" charset="0"/>
                <a:cs typeface="Calibri" panose="020F0502020204030204" pitchFamily="34" charset="0"/>
              </a:rPr>
              <a:t>Methods/Results: Exploratory Data Analysis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70FF5B6-76F0-4327-A99F-8B1141F35F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" y="714375"/>
            <a:ext cx="5317636" cy="27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52EC828-FC51-4274-826B-7C5ADB330355}"/>
              </a:ext>
            </a:extLst>
          </p:cNvPr>
          <p:cNvSpPr txBox="1">
            <a:spLocks/>
          </p:cNvSpPr>
          <p:nvPr/>
        </p:nvSpPr>
        <p:spPr>
          <a:xfrm>
            <a:off x="133350" y="4188231"/>
            <a:ext cx="3667125" cy="2228850"/>
          </a:xfrm>
          <a:prstGeom prst="rect">
            <a:avLst/>
          </a:prstGeom>
          <a:solidFill>
            <a:srgbClr val="000000">
              <a:alpha val="67059"/>
            </a:srgbClr>
          </a:solidFill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ym typeface="Wingdings" panose="05000000000000000000" pitchFamily="2" charset="2"/>
              </a:rPr>
              <a:t>521 large images yielded 39,075 smaller images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~90% had 0 people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~7% had one person</a:t>
            </a: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endParaRPr lang="en-US" sz="32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3200" dirty="0">
              <a:sym typeface="Wingdings" panose="05000000000000000000" pitchFamily="2" charset="2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0D7207-FD03-4EFB-9C67-59F8A11AF05E}"/>
              </a:ext>
            </a:extLst>
          </p:cNvPr>
          <p:cNvSpPr/>
          <p:nvPr/>
        </p:nvSpPr>
        <p:spPr>
          <a:xfrm>
            <a:off x="3743325" y="3833812"/>
            <a:ext cx="5279536" cy="27717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8B7DF0DC-10AB-4C5B-AC16-F732E1A5B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7606" y="3833812"/>
            <a:ext cx="5317639" cy="277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17DD036-DCCF-47DD-B810-1632A8FA8DDE}"/>
              </a:ext>
            </a:extLst>
          </p:cNvPr>
          <p:cNvSpPr txBox="1"/>
          <p:nvPr/>
        </p:nvSpPr>
        <p:spPr>
          <a:xfrm>
            <a:off x="0" y="3622445"/>
            <a:ext cx="9162660" cy="45719"/>
          </a:xfrm>
          <a:prstGeom prst="rect">
            <a:avLst/>
          </a:prstGeom>
          <a:gradFill>
            <a:gsLst>
              <a:gs pos="0">
                <a:srgbClr val="1F4E79"/>
              </a:gs>
              <a:gs pos="27000">
                <a:srgbClr val="1F4E79"/>
              </a:gs>
              <a:gs pos="74000">
                <a:srgbClr val="1F4E79">
                  <a:alpha val="50000"/>
                </a:srgbClr>
              </a:gs>
              <a:gs pos="51000">
                <a:srgbClr val="1F4E79">
                  <a:alpha val="75000"/>
                </a:srgbClr>
              </a:gs>
              <a:gs pos="100000">
                <a:srgbClr val="1F4E79">
                  <a:alpha val="0"/>
                </a:srgbClr>
              </a:gs>
            </a:gsLst>
            <a:lin ang="0" scaled="0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sz="1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553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</TotalTime>
  <Words>297</Words>
  <Application>Microsoft Office PowerPoint</Application>
  <PresentationFormat>On-screen Show (4:3)</PresentationFormat>
  <Paragraphs>76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Identifying Humans in Drone Footage from Local Beaches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Humans in Drone Footage from Local Beaches</dc:title>
  <dc:creator>User</dc:creator>
  <cp:lastModifiedBy>Echelle Burns</cp:lastModifiedBy>
  <cp:revision>9</cp:revision>
  <dcterms:created xsi:type="dcterms:W3CDTF">2020-02-06T22:46:41Z</dcterms:created>
  <dcterms:modified xsi:type="dcterms:W3CDTF">2020-02-07T01:01:10Z</dcterms:modified>
</cp:coreProperties>
</file>

<file path=docProps/thumbnail.jpeg>
</file>